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56"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56"/>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4118" autoAdjust="0"/>
  </p:normalViewPr>
  <p:slideViewPr>
    <p:cSldViewPr snapToGrid="0">
      <p:cViewPr varScale="1">
        <p:scale>
          <a:sx n="82" d="100"/>
          <a:sy n="82" d="100"/>
        </p:scale>
        <p:origin x="1710"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Foglio1!$B$2:$B$5</c:f>
              <c:numCache>
                <c:formatCode>General</c:formatCode>
                <c:ptCount val="4"/>
                <c:pt idx="0">
                  <c:v>9.1510999999999996</c:v>
                </c:pt>
                <c:pt idx="1">
                  <c:v>2.8174999999999999</c:v>
                </c:pt>
                <c:pt idx="2">
                  <c:v>1.1500999999999999</c:v>
                </c:pt>
                <c:pt idx="3">
                  <c:v>5.9992999999999999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Bitangente</c:v>
                </c:pt>
                <c:pt idx="3">
                  <c:v>Cambio Piano</c:v>
                </c:pt>
              </c:strCache>
            </c:strRef>
          </c:cat>
          <c:val>
            <c:numRef>
              <c:f>Foglio1!$C$2:$C$5</c:f>
              <c:numCache>
                <c:formatCode>General</c:formatCode>
                <c:ptCount val="4"/>
                <c:pt idx="0">
                  <c:v>6.6449999999999996</c:v>
                </c:pt>
                <c:pt idx="1">
                  <c:v>0.71050000000000002</c:v>
                </c:pt>
                <c:pt idx="2">
                  <c:v>0.75049999999999994</c:v>
                </c:pt>
                <c:pt idx="3">
                  <c:v>5.1840000000000002</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Bitangente</c:v>
                </c:pt>
                <c:pt idx="3">
                  <c:v>Cambio Piano</c:v>
                </c:pt>
              </c:strCache>
            </c:strRef>
          </c:cat>
          <c:val>
            <c:numRef>
              <c:f>Foglio1!$D$2:$D$5</c:f>
              <c:numCache>
                <c:formatCode>General</c:formatCode>
                <c:ptCount val="4"/>
                <c:pt idx="0">
                  <c:v>6.6449999999999996</c:v>
                </c:pt>
                <c:pt idx="1">
                  <c:v>0.37240000000000001</c:v>
                </c:pt>
                <c:pt idx="2">
                  <c:v>0.75049999999999994</c:v>
                </c:pt>
                <c:pt idx="3">
                  <c:v>5.1840000000000002</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a:t>
            </a:fld>
            <a:endParaRPr lang="it-IT"/>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nell'orbita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 che rispetto alla precedente ha un diverso semiasse maggiore e una diversa eccentricità.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il RAAN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a:t>
            </a:r>
          </a:p>
          <a:p>
            <a:r>
              <a:rPr lang="it-IT" sz="1800" dirty="0">
                <a:effectLst/>
                <a:latin typeface="Calibri" panose="020F0502020204030204" pitchFamily="34" charset="0"/>
              </a:rPr>
              <a:t>Così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08/01/2023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08/01/2023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08/01/2023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08/01/2023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08/01/2023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08/01/2023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789935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300899"/>
            <a:ext cx="5381520" cy="4209638"/>
          </a:xfrm>
        </p:spPr>
      </p:pic>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4"/>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1006331"/>
            <a:ext cx="5181600" cy="5236320"/>
          </a:xfrm>
        </p:spPr>
      </p:pic>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2"/>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2"/>
                <a:stretch>
                  <a:fillRect l="-824" r="-1294"/>
                </a:stretch>
              </a:blipFill>
            </p:spPr>
            <p:txBody>
              <a:bodyPr/>
              <a:lstStyle/>
              <a:p>
                <a:r>
                  <a:rPr lang="it-IT">
                    <a:noFill/>
                  </a:rPr>
                  <a:t> </a:t>
                </a:r>
              </a:p>
            </p:txBody>
          </p:sp>
        </mc:Fallback>
      </mc:AlternateContent>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19800" y="1063464"/>
            <a:ext cx="5598458" cy="5235753"/>
          </a:xfrm>
        </p:spPr>
      </p:pic>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a:lnSpc>
                    <a:spcPct val="120000"/>
                  </a:lnSpc>
                </a:pPr>
                <a:r>
                  <a:rPr lang="it-IT" b="1" dirty="0"/>
                  <a:t>Come si trova il parametro </a:t>
                </a:r>
                <a14:m>
                  <m:oMath xmlns:m="http://schemas.openxmlformats.org/officeDocument/2006/math">
                    <m:r>
                      <a:rPr lang="it-IT" b="1" i="1" smtClean="0">
                        <a:latin typeface="Cambria Math" panose="02040503050406030204" pitchFamily="18" charset="0"/>
                      </a:rPr>
                      <m:t>𝝎</m:t>
                    </m:r>
                  </m:oMath>
                </a14:m>
                <a:r>
                  <a:rPr lang="it-IT" b="1" dirty="0"/>
                  <a:t> da imporre nella manovra?</a:t>
                </a:r>
              </a:p>
              <a:p>
                <a:pPr marL="457200" lvl="1" indent="0">
                  <a:lnSpc>
                    <a:spcPct val="120000"/>
                  </a:lnSpc>
                  <a:buNone/>
                </a:pPr>
                <a:r>
                  <a:rPr lang="it-IT" sz="1600" dirty="0"/>
                  <a:t>Avendo nota l’orbita finale e l’inclinazione del piano orbitale iniziale, è possibile sfruttare le </a:t>
                </a:r>
                <a:r>
                  <a:rPr lang="it-IT" sz="1600" u="sng" dirty="0"/>
                  <a:t>formule per il cambio di piano</a:t>
                </a:r>
                <a:r>
                  <a:rPr lang="it-IT" sz="1600" dirty="0"/>
                  <a:t> per ottenere la </a:t>
                </a:r>
                <a14:m>
                  <m:oMath xmlns:m="http://schemas.openxmlformats.org/officeDocument/2006/math">
                    <m:r>
                      <a:rPr lang="it-IT" sz="1600" b="0" i="1" smtClean="0">
                        <a:latin typeface="Cambria Math" panose="02040503050406030204" pitchFamily="18" charset="0"/>
                      </a:rPr>
                      <m:t>𝜔</m:t>
                    </m:r>
                  </m:oMath>
                </a14:m>
                <a:r>
                  <a:rPr lang="it-IT" sz="1600" dirty="0"/>
                  <a:t> necessaria sul piano iniziale e i punti di cambio piano disponibili.</a:t>
                </a:r>
              </a:p>
              <a:p>
                <a:pPr>
                  <a:lnSpc>
                    <a:spcPct val="120000"/>
                  </a:lnSpc>
                </a:pPr>
                <a:r>
                  <a:rPr lang="it-IT" b="1" dirty="0"/>
                  <a:t>Come e perché è stato scelto l’impulso iniziale?</a:t>
                </a:r>
              </a:p>
              <a:p>
                <a:pPr marL="457200" lvl="1" indent="0">
                  <a:lnSpc>
                    <a:spcPct val="120000"/>
                  </a:lnSpc>
                  <a:buNone/>
                </a:pPr>
                <a:r>
                  <a:rPr lang="it-IT" sz="1600" dirty="0"/>
                  <a:t>Il </a:t>
                </a:r>
                <a:r>
                  <a:rPr lang="it-IT" sz="1600" u="sng" dirty="0"/>
                  <a:t>problema</a:t>
                </a:r>
                <a:r>
                  <a:rPr lang="it-IT" sz="1600" dirty="0"/>
                  <a:t> finora descritto risulta </a:t>
                </a:r>
                <a:r>
                  <a:rPr lang="it-IT" sz="1600" u="sng" dirty="0"/>
                  <a:t>sotto determinato</a:t>
                </a:r>
                <a:r>
                  <a:rPr lang="it-IT" sz="1600" dirty="0"/>
                  <a:t>, pertanto le orbite tangenti possibili sono infinite. Anziché imporre classicamente il punto di manovra (o altre condizioni), è stato scelto di studiare </a:t>
                </a:r>
                <a:r>
                  <a:rPr lang="it-IT" sz="1600" u="sng" dirty="0"/>
                  <a:t>graficamente</a:t>
                </a:r>
                <a:r>
                  <a:rPr lang="it-IT" sz="1600" dirty="0"/>
                  <a:t> il costo complessivo della strategia in funzione dell’impulso iniziale e di scegliere il punto di costo minimo.</a:t>
                </a:r>
              </a:p>
            </p:txBody>
          </p:sp>
        </mc:Choice>
        <mc:Fallback>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2"/>
                <a:stretch>
                  <a:fillRect l="-471" r="-47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92960"/>
            <a:ext cx="5181600" cy="4291205"/>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2"/>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172200" y="1325708"/>
            <a:ext cx="5181600" cy="4825709"/>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2"/>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172200" y="1330712"/>
            <a:ext cx="5181600" cy="481570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mc:Choice xmlns:a14="http://schemas.microsoft.com/office/drawing/2010/main"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933</TotalTime>
  <Words>2234</Words>
  <Application>Microsoft Office PowerPoint</Application>
  <PresentationFormat>Widescreen</PresentationFormat>
  <Paragraphs>259</Paragraphs>
  <Slides>21</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paolo.vanelli1@gmail.com</cp:lastModifiedBy>
  <cp:revision>21</cp:revision>
  <dcterms:created xsi:type="dcterms:W3CDTF">2023-01-04T14:38:41Z</dcterms:created>
  <dcterms:modified xsi:type="dcterms:W3CDTF">2023-01-08T16:38:15Z</dcterms:modified>
</cp:coreProperties>
</file>